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ZA" sz="4400" spc="-1" strike="noStrike">
                <a:latin typeface="Arial"/>
              </a:rPr>
              <a:t>Click to move the slide</a:t>
            </a:r>
            <a:endParaRPr b="0" lang="en-ZA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ZA" sz="2000" spc="-1" strike="noStrike">
                <a:latin typeface="Arial"/>
              </a:rPr>
              <a:t>Click to edit the notes format</a:t>
            </a:r>
            <a:endParaRPr b="0" lang="en-ZA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ZA" sz="1400" spc="-1" strike="noStrike">
                <a:latin typeface="Times New Roman"/>
              </a:rPr>
              <a:t>&lt;header&gt;</a:t>
            </a:r>
            <a:endParaRPr b="0" lang="en-ZA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ZA" sz="1400" spc="-1" strike="noStrike">
                <a:latin typeface="Times New Roman"/>
              </a:rPr>
              <a:t>&lt;date/time&gt;</a:t>
            </a:r>
            <a:endParaRPr b="0" lang="en-ZA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ZA" sz="1400" spc="-1" strike="noStrike">
                <a:latin typeface="Times New Roman"/>
              </a:rPr>
              <a:t>&lt;footer&gt;</a:t>
            </a:r>
            <a:endParaRPr b="0" lang="en-ZA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429519C-0A47-4BA8-AD7A-0E405016C262}" type="slidenum">
              <a:rPr b="0" lang="en-ZA" sz="1400" spc="-1" strike="noStrike">
                <a:latin typeface="Times New Roman"/>
              </a:rPr>
              <a:t>&lt;number&gt;</a:t>
            </a:fld>
            <a:endParaRPr b="0" lang="en-Z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A17368C-0180-4DAD-B970-26746308E807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90EDB1C-5EE3-44AA-BC9A-2CD04149DE0F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60FB053-5A76-4CCC-991E-D628C8ACBB93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51B5A57-3484-4ACC-A4DA-2954288542DA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865F172-89C0-4B29-992F-105FA186EB17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F9CDE87-0B87-4464-B043-6393846F0B23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D62F02A-203C-493A-82B4-0A41BF4DE74D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00AA667-6259-4779-8200-459FF7E7F6CB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16E2B02-F845-434D-B673-B49147155807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F229E79-D9F4-43E9-995B-7345376E3832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921FB77-3185-42B5-99BB-48DBB2317304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7BC4E4C-8255-4A1D-9545-8CFC1A2D0DDA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4FDE37E-4F9E-4D65-B7A1-D437570F9668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3EFA65D-402F-4639-BAB0-4A3C059F6E24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4278960" y="10157400"/>
            <a:ext cx="3278520" cy="53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fld id="{EEED1442-E4E5-453C-BABF-2A9DDE159522}" type="slidenum">
              <a:rPr b="0" lang="en-ZA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8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2600" cy="4006440"/>
          </a:xfrm>
          <a:prstGeom prst="rect">
            <a:avLst/>
          </a:prstGeom>
        </p:spPr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48088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FF9EEDE-0443-4E21-A80E-CD136C4CA4ED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9E016A5-38A0-43A2-9B57-E23E9413A87D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C94CB9E-E61D-4247-AB35-A08334823A19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pPr marL="216000" indent="-208080">
              <a:lnSpc>
                <a:spcPct val="100000"/>
              </a:lnSpc>
            </a:pPr>
            <a:r>
              <a:rPr b="0" lang="en-ZA" sz="2000" spc="-1" strike="noStrike">
                <a:latin typeface="Arial"/>
              </a:rPr>
              <a:t>Data was minimised by only looking at the temperature recorded after 2001 and only to extract those data or locations which had more than one source. Once this was determined a site list was constructed to identify all the sites which had more then one source and this constituted 8 of the sites</a:t>
            </a:r>
            <a:endParaRPr b="0" lang="en-ZA" sz="20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</a:pPr>
            <a:r>
              <a:rPr b="0" lang="en-ZA" sz="2000" spc="-1" strike="noStrike">
                <a:latin typeface="Arial"/>
              </a:rPr>
              <a:t>we were able to create a plot which shows the overlapping time by the sites</a:t>
            </a:r>
            <a:endParaRPr b="0" lang="en-ZA" sz="20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8DFD63D-F7B3-4D55-ADA7-A6CB1F08E61E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1640" cy="307764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pPr marL="216000" indent="-208080">
              <a:lnSpc>
                <a:spcPct val="100000"/>
              </a:lnSpc>
            </a:pPr>
            <a:r>
              <a:rPr b="0" lang="en-ZA" sz="2000" spc="-1" strike="noStrike">
                <a:latin typeface="Arial"/>
              </a:rPr>
              <a:t>Data was minimised by only looking at the temperature recorded after 2001 and only to extract those data or locations which had more than one source. Once this was determined a site list was constructed to identify all the sites which had more then one source and this constituted 8 of the sites</a:t>
            </a:r>
            <a:endParaRPr b="0" lang="en-ZA" sz="20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</a:pPr>
            <a:r>
              <a:rPr b="0" lang="en-ZA" sz="2000" spc="-1" strike="noStrike">
                <a:latin typeface="Arial"/>
              </a:rPr>
              <a:t>we were able to create a plot which shows the overlapping time by the sites</a:t>
            </a:r>
            <a:endParaRPr b="0" lang="en-ZA" sz="20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0D888C3-F164-4E59-90EB-CA80D3D1CF1F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23607D5-3F09-4A67-9200-8BF681F0B2C2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516C6CC-2E2C-4C64-9A31-EE3CCA0BF3C6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4904646-91A6-483E-AEDA-7CEF5195152E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DA7845C-9A58-4164-8A15-E51455DAC864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67BA57A-1465-4827-B879-114F4DCC423B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DDEC15B-3A1B-4991-B18B-3F36EC1D068D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760" cy="359172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3884760" y="8685360"/>
            <a:ext cx="29631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A248A3C-B43C-4474-87D2-71F84E14ED35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ZA" sz="4400" spc="-1" strike="noStrike">
                <a:latin typeface="Arial"/>
              </a:rPr>
              <a:t>Click to edit the title text format</a:t>
            </a:r>
            <a:endParaRPr b="0" lang="en-ZA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3200" spc="-1" strike="noStrike">
                <a:latin typeface="Arial"/>
              </a:rPr>
              <a:t>Click to edit the outline text format</a:t>
            </a:r>
            <a:endParaRPr b="0" lang="en-Z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800" spc="-1" strike="noStrike">
                <a:latin typeface="Arial"/>
              </a:rPr>
              <a:t>Second Outline Level</a:t>
            </a:r>
            <a:endParaRPr b="0" lang="en-Z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400" spc="-1" strike="noStrike">
                <a:latin typeface="Arial"/>
              </a:rPr>
              <a:t>Third Outline Level</a:t>
            </a:r>
            <a:endParaRPr b="0" lang="en-Z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000" spc="-1" strike="noStrike">
                <a:latin typeface="Arial"/>
              </a:rPr>
              <a:t>Fourth Outline Level</a:t>
            </a:r>
            <a:endParaRPr b="0" lang="en-Z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Fifth Outline Level</a:t>
            </a:r>
            <a:endParaRPr b="0" lang="en-Z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Sixth Outline Level</a:t>
            </a:r>
            <a:endParaRPr b="0" lang="en-Z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Seventh Outline Level</a:t>
            </a:r>
            <a:endParaRPr b="0" lang="en-Z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ZA" sz="4400" spc="-1" strike="noStrike">
                <a:latin typeface="Arial"/>
              </a:rPr>
              <a:t>Click to edit the title text format</a:t>
            </a:r>
            <a:endParaRPr b="0" lang="en-ZA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3200" spc="-1" strike="noStrike">
                <a:latin typeface="Arial"/>
              </a:rPr>
              <a:t>Click to edit the outline text format</a:t>
            </a:r>
            <a:endParaRPr b="0" lang="en-Z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800" spc="-1" strike="noStrike">
                <a:latin typeface="Arial"/>
              </a:rPr>
              <a:t>Second Outline Level</a:t>
            </a:r>
            <a:endParaRPr b="0" lang="en-Z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400" spc="-1" strike="noStrike">
                <a:latin typeface="Arial"/>
              </a:rPr>
              <a:t>Third Outline Level</a:t>
            </a:r>
            <a:endParaRPr b="0" lang="en-Z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000" spc="-1" strike="noStrike">
                <a:latin typeface="Arial"/>
              </a:rPr>
              <a:t>Fourth Outline Level</a:t>
            </a:r>
            <a:endParaRPr b="0" lang="en-Z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Fifth Outline Level</a:t>
            </a:r>
            <a:endParaRPr b="0" lang="en-Z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Sixth Outline Level</a:t>
            </a:r>
            <a:endParaRPr b="0" lang="en-Z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Seventh Outline Level</a:t>
            </a:r>
            <a:endParaRPr b="0" lang="en-Z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096000" y="767520"/>
            <a:ext cx="6190560" cy="81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ZA" sz="3600" spc="-1" strike="noStrike">
                <a:solidFill>
                  <a:srgbClr val="000000"/>
                </a:solidFill>
                <a:latin typeface="Arial"/>
                <a:ea typeface="DejaVu Sans"/>
              </a:rPr>
              <a:t>Dynamic properties of the Benguela upwelling system</a:t>
            </a:r>
            <a:endParaRPr b="0" lang="en-ZA" sz="36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3240000" y="2880000"/>
            <a:ext cx="6070320" cy="329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569680" y="2257200"/>
            <a:ext cx="6965640" cy="146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Seasonal wavelets – May be found on Github, see: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MASTERSPROJECT&gt;&gt;figures&gt;&gt;seasonal_wavelets&gt;&gt; “seasonal wavelets for the different SST data types”)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2199240" y="2152800"/>
            <a:ext cx="8840880" cy="173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Marine Cold spells and Marine heatwaves: Working with a time series of 30 years but selecting a climatological period from 2002-06-01 – 2015-12-3: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" descr=""/>
          <p:cNvPicPr/>
          <p:nvPr/>
        </p:nvPicPr>
        <p:blipFill>
          <a:blip r:embed="rId1"/>
          <a:srcRect l="3974" t="5165" r="0" b="0"/>
          <a:stretch/>
        </p:blipFill>
        <p:spPr>
          <a:xfrm>
            <a:off x="62640" y="92520"/>
            <a:ext cx="9523800" cy="5289120"/>
          </a:xfrm>
          <a:prstGeom prst="rect">
            <a:avLst/>
          </a:prstGeom>
          <a:ln>
            <a:noFill/>
          </a:ln>
        </p:spPr>
      </p:pic>
      <p:pic>
        <p:nvPicPr>
          <p:cNvPr id="147" name="Picture 4" descr=""/>
          <p:cNvPicPr/>
          <p:nvPr/>
        </p:nvPicPr>
        <p:blipFill>
          <a:blip r:embed="rId2"/>
          <a:stretch/>
        </p:blipFill>
        <p:spPr>
          <a:xfrm>
            <a:off x="7302240" y="3325320"/>
            <a:ext cx="4570920" cy="342756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rcRect l="33392" t="10264" r="46506" b="50870"/>
          <a:stretch/>
        </p:blipFill>
        <p:spPr>
          <a:xfrm>
            <a:off x="9648360" y="432360"/>
            <a:ext cx="2446920" cy="266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" descr=""/>
          <p:cNvPicPr/>
          <p:nvPr/>
        </p:nvPicPr>
        <p:blipFill>
          <a:blip r:embed="rId1"/>
          <a:srcRect l="3738" t="5613" r="0" b="0"/>
          <a:stretch/>
        </p:blipFill>
        <p:spPr>
          <a:xfrm>
            <a:off x="174600" y="162000"/>
            <a:ext cx="10056600" cy="5545440"/>
          </a:xfrm>
          <a:prstGeom prst="rect">
            <a:avLst/>
          </a:prstGeom>
          <a:ln>
            <a:noFill/>
          </a:ln>
        </p:spPr>
      </p:pic>
      <p:pic>
        <p:nvPicPr>
          <p:cNvPr id="150" name="Picture 2" descr=""/>
          <p:cNvPicPr/>
          <p:nvPr/>
        </p:nvPicPr>
        <p:blipFill>
          <a:blip r:embed="rId2"/>
          <a:stretch/>
        </p:blipFill>
        <p:spPr>
          <a:xfrm>
            <a:off x="7533720" y="3244320"/>
            <a:ext cx="4570920" cy="342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" descr=""/>
          <p:cNvPicPr/>
          <p:nvPr/>
        </p:nvPicPr>
        <p:blipFill>
          <a:blip r:embed="rId1"/>
          <a:srcRect l="3530" t="5851" r="0" b="0"/>
          <a:stretch/>
        </p:blipFill>
        <p:spPr>
          <a:xfrm>
            <a:off x="127440" y="370440"/>
            <a:ext cx="10148760" cy="5570280"/>
          </a:xfrm>
          <a:prstGeom prst="rect">
            <a:avLst/>
          </a:prstGeom>
          <a:ln>
            <a:noFill/>
          </a:ln>
        </p:spPr>
      </p:pic>
      <p:pic>
        <p:nvPicPr>
          <p:cNvPr id="152" name="Picture 2" descr=""/>
          <p:cNvPicPr/>
          <p:nvPr/>
        </p:nvPicPr>
        <p:blipFill>
          <a:blip r:embed="rId2"/>
          <a:stretch/>
        </p:blipFill>
        <p:spPr>
          <a:xfrm>
            <a:off x="7221600" y="3156480"/>
            <a:ext cx="4811040" cy="360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" descr=""/>
          <p:cNvPicPr/>
          <p:nvPr/>
        </p:nvPicPr>
        <p:blipFill>
          <a:blip r:embed="rId1"/>
          <a:srcRect l="3866" t="4840" r="0" b="0"/>
          <a:stretch/>
        </p:blipFill>
        <p:spPr>
          <a:xfrm>
            <a:off x="162000" y="266040"/>
            <a:ext cx="8625600" cy="4801320"/>
          </a:xfrm>
          <a:prstGeom prst="rect">
            <a:avLst/>
          </a:prstGeom>
          <a:ln>
            <a:noFill/>
          </a:ln>
        </p:spPr>
      </p:pic>
      <p:pic>
        <p:nvPicPr>
          <p:cNvPr id="154" name="Picture 2" descr=""/>
          <p:cNvPicPr/>
          <p:nvPr/>
        </p:nvPicPr>
        <p:blipFill>
          <a:blip r:embed="rId2"/>
          <a:stretch/>
        </p:blipFill>
        <p:spPr>
          <a:xfrm>
            <a:off x="7140600" y="3136680"/>
            <a:ext cx="4811040" cy="360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" descr=""/>
          <p:cNvPicPr/>
          <p:nvPr/>
        </p:nvPicPr>
        <p:blipFill>
          <a:blip r:embed="rId1"/>
          <a:srcRect l="3370" t="4777" r="0" b="0"/>
          <a:stretch/>
        </p:blipFill>
        <p:spPr>
          <a:xfrm>
            <a:off x="150480" y="180000"/>
            <a:ext cx="9084240" cy="5034240"/>
          </a:xfrm>
          <a:prstGeom prst="rect">
            <a:avLst/>
          </a:prstGeom>
          <a:ln>
            <a:noFill/>
          </a:ln>
        </p:spPr>
      </p:pic>
      <p:pic>
        <p:nvPicPr>
          <p:cNvPr id="156" name="Picture 2" descr=""/>
          <p:cNvPicPr/>
          <p:nvPr/>
        </p:nvPicPr>
        <p:blipFill>
          <a:blip r:embed="rId2"/>
          <a:stretch/>
        </p:blipFill>
        <p:spPr>
          <a:xfrm>
            <a:off x="7392240" y="3145320"/>
            <a:ext cx="4797720" cy="359784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3"/>
          <a:srcRect l="11547" t="10264" r="65988" b="51920"/>
          <a:stretch/>
        </p:blipFill>
        <p:spPr>
          <a:xfrm>
            <a:off x="9360360" y="360000"/>
            <a:ext cx="2734920" cy="259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" descr=""/>
          <p:cNvPicPr/>
          <p:nvPr/>
        </p:nvPicPr>
        <p:blipFill>
          <a:blip r:embed="rId1"/>
          <a:srcRect l="3974" t="5179" r="0" b="0"/>
          <a:stretch/>
        </p:blipFill>
        <p:spPr>
          <a:xfrm>
            <a:off x="167760" y="289440"/>
            <a:ext cx="7979400" cy="4430880"/>
          </a:xfrm>
          <a:prstGeom prst="rect">
            <a:avLst/>
          </a:prstGeom>
          <a:ln>
            <a:noFill/>
          </a:ln>
        </p:spPr>
      </p:pic>
      <p:pic>
        <p:nvPicPr>
          <p:cNvPr id="159" name="Picture 2" descr=""/>
          <p:cNvPicPr/>
          <p:nvPr/>
        </p:nvPicPr>
        <p:blipFill>
          <a:blip r:embed="rId2"/>
          <a:stretch/>
        </p:blipFill>
        <p:spPr>
          <a:xfrm>
            <a:off x="7263360" y="3064320"/>
            <a:ext cx="4797720" cy="359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3" descr=""/>
          <p:cNvPicPr/>
          <p:nvPr/>
        </p:nvPicPr>
        <p:blipFill>
          <a:blip r:embed="rId1"/>
          <a:srcRect l="3577" t="4896" r="0" b="0"/>
          <a:stretch/>
        </p:blipFill>
        <p:spPr>
          <a:xfrm>
            <a:off x="138960" y="225360"/>
            <a:ext cx="11630520" cy="645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3" descr=""/>
          <p:cNvPicPr/>
          <p:nvPr/>
        </p:nvPicPr>
        <p:blipFill>
          <a:blip r:embed="rId1"/>
          <a:srcRect l="3620" t="5060" r="0" b="0"/>
          <a:stretch/>
        </p:blipFill>
        <p:spPr>
          <a:xfrm>
            <a:off x="147960" y="140760"/>
            <a:ext cx="11891520" cy="658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733760" y="1911960"/>
            <a:ext cx="7989840" cy="173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Wavelets for the different sites along the wc of SA within the upwelling region. Sites are located within the upwelling centre and further away from the upwelling centre. A time series of +- 3 year was used (2012-2015) for these analyses. Four different datasets are used. These include the G1SST, MUR, in-situ SST and OISST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3" descr=""/>
          <p:cNvPicPr/>
          <p:nvPr/>
        </p:nvPicPr>
        <p:blipFill>
          <a:blip r:embed="rId1"/>
          <a:srcRect l="3571" t="5078" r="0" b="0"/>
          <a:stretch/>
        </p:blipFill>
        <p:spPr>
          <a:xfrm>
            <a:off x="451440" y="326160"/>
            <a:ext cx="11126520" cy="615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3" descr=""/>
          <p:cNvPicPr/>
          <p:nvPr/>
        </p:nvPicPr>
        <p:blipFill>
          <a:blip r:embed="rId1"/>
          <a:srcRect l="3459" t="4966" r="0" b="0"/>
          <a:stretch/>
        </p:blipFill>
        <p:spPr>
          <a:xfrm>
            <a:off x="301680" y="347400"/>
            <a:ext cx="11259360" cy="623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rcRect l="3465" t="5480" r="0" b="0"/>
          <a:stretch/>
        </p:blipFill>
        <p:spPr>
          <a:xfrm>
            <a:off x="426960" y="381960"/>
            <a:ext cx="11432880" cy="629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" descr=""/>
          <p:cNvPicPr/>
          <p:nvPr/>
        </p:nvPicPr>
        <p:blipFill>
          <a:blip r:embed="rId1"/>
          <a:srcRect l="3488" t="5393" r="0" b="0"/>
          <a:stretch/>
        </p:blipFill>
        <p:spPr>
          <a:xfrm>
            <a:off x="324000" y="309960"/>
            <a:ext cx="11265480" cy="621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692160" y="574200"/>
            <a:ext cx="5323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Chlorophyll-a data within upwelling regions</a:t>
            </a:r>
            <a:endParaRPr b="0" lang="en-ZA" sz="1800" spc="-1" strike="noStrike">
              <a:latin typeface="Arial"/>
            </a:endParaRPr>
          </a:p>
        </p:txBody>
      </p:sp>
      <p:pic>
        <p:nvPicPr>
          <p:cNvPr id="167" name="Picture 3" descr=""/>
          <p:cNvPicPr/>
          <p:nvPr/>
        </p:nvPicPr>
        <p:blipFill>
          <a:blip r:embed="rId1"/>
          <a:stretch/>
        </p:blipFill>
        <p:spPr>
          <a:xfrm>
            <a:off x="288000" y="1504080"/>
            <a:ext cx="4883040" cy="367848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5400000" y="1476720"/>
            <a:ext cx="6331680" cy="4713840"/>
          </a:xfrm>
          <a:prstGeom prst="rect">
            <a:avLst/>
          </a:prstGeom>
          <a:ln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936000" y="5544000"/>
            <a:ext cx="388656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Still to download 2 daily chloro dataset</a:t>
            </a: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46" descr=""/>
          <p:cNvPicPr/>
          <p:nvPr/>
        </p:nvPicPr>
        <p:blipFill>
          <a:blip r:embed="rId1"/>
          <a:stretch/>
        </p:blipFill>
        <p:spPr>
          <a:xfrm>
            <a:off x="792000" y="1018440"/>
            <a:ext cx="3632040" cy="2723400"/>
          </a:xfrm>
          <a:prstGeom prst="rect">
            <a:avLst/>
          </a:prstGeom>
          <a:ln>
            <a:noFill/>
          </a:ln>
        </p:spPr>
      </p:pic>
      <p:pic>
        <p:nvPicPr>
          <p:cNvPr id="171" name="Picture 147" descr=""/>
          <p:cNvPicPr/>
          <p:nvPr/>
        </p:nvPicPr>
        <p:blipFill>
          <a:blip r:embed="rId2"/>
          <a:stretch/>
        </p:blipFill>
        <p:spPr>
          <a:xfrm>
            <a:off x="792000" y="3888000"/>
            <a:ext cx="3656160" cy="2741400"/>
          </a:xfrm>
          <a:prstGeom prst="rect">
            <a:avLst/>
          </a:prstGeom>
          <a:ln>
            <a:noFill/>
          </a:ln>
        </p:spPr>
      </p:pic>
      <p:pic>
        <p:nvPicPr>
          <p:cNvPr id="172" name="Picture 148" descr=""/>
          <p:cNvPicPr/>
          <p:nvPr/>
        </p:nvPicPr>
        <p:blipFill>
          <a:blip r:embed="rId3"/>
          <a:srcRect l="5053" t="8164" r="32919" b="8889"/>
          <a:stretch/>
        </p:blipFill>
        <p:spPr>
          <a:xfrm>
            <a:off x="5544000" y="1368000"/>
            <a:ext cx="5829840" cy="438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4260960" y="234360"/>
            <a:ext cx="4417560" cy="69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"/>
          <p:cNvSpPr/>
          <p:nvPr/>
        </p:nvSpPr>
        <p:spPr>
          <a:xfrm>
            <a:off x="4176000" y="432000"/>
            <a:ext cx="3959280" cy="51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Wind-rose diagrams (SAWS wind-data)</a:t>
            </a:r>
            <a:endParaRPr b="0" lang="en-ZA" sz="18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rcRect l="6825" t="10264" r="32927" b="14142"/>
          <a:stretch/>
        </p:blipFill>
        <p:spPr>
          <a:xfrm>
            <a:off x="3960360" y="1080000"/>
            <a:ext cx="7342920" cy="5182560"/>
          </a:xfrm>
          <a:prstGeom prst="rect">
            <a:avLst/>
          </a:prstGeom>
          <a:ln>
            <a:noFill/>
          </a:ln>
        </p:spPr>
      </p:pic>
      <p:sp>
        <p:nvSpPr>
          <p:cNvPr id="176" name="CustomShape 3"/>
          <p:cNvSpPr/>
          <p:nvPr/>
        </p:nvSpPr>
        <p:spPr>
          <a:xfrm>
            <a:off x="360000" y="1440000"/>
            <a:ext cx="2879280" cy="12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DejaVu Sans"/>
              </a:rPr>
              <a:t>NCEP data and other wind data?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Changed the start and end dates of the time series and sent in a request to the SAWS for new wind data for the rest of the sites</a:t>
            </a: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260960" y="234360"/>
            <a:ext cx="4417560" cy="69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"/>
          <p:cNvSpPr/>
          <p:nvPr/>
        </p:nvSpPr>
        <p:spPr>
          <a:xfrm>
            <a:off x="4176000" y="432000"/>
            <a:ext cx="3959280" cy="51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Geostrophic currents</a:t>
            </a:r>
            <a:endParaRPr b="0" lang="en-ZA" sz="18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360000" y="1440000"/>
            <a:ext cx="2879280" cy="12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</p:txBody>
      </p:sp>
      <p:sp>
        <p:nvSpPr>
          <p:cNvPr id="180" name="TextShape 4"/>
          <p:cNvSpPr txBox="1"/>
          <p:nvPr/>
        </p:nvSpPr>
        <p:spPr>
          <a:xfrm>
            <a:off x="4104000" y="2232000"/>
            <a:ext cx="3024000" cy="95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ZA" sz="1800" spc="-1" strike="noStrike">
                <a:latin typeface="Arial"/>
              </a:rPr>
              <a:t>- Created this for the Agulhas current, require BC data still. See script titled geostrophic_current.Rmd</a:t>
            </a: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956240" y="25992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9196200" y="349236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1956240" y="347076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9196200" y="28764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89" name="Picture 4" descr=""/>
          <p:cNvPicPr/>
          <p:nvPr/>
        </p:nvPicPr>
        <p:blipFill>
          <a:blip r:embed="rId1"/>
          <a:stretch/>
        </p:blipFill>
        <p:spPr>
          <a:xfrm>
            <a:off x="353160" y="536760"/>
            <a:ext cx="3881160" cy="2910240"/>
          </a:xfrm>
          <a:prstGeom prst="rect">
            <a:avLst/>
          </a:prstGeom>
          <a:ln>
            <a:noFill/>
          </a:ln>
        </p:spPr>
      </p:pic>
      <p:pic>
        <p:nvPicPr>
          <p:cNvPr id="90" name="Picture 5" descr=""/>
          <p:cNvPicPr/>
          <p:nvPr/>
        </p:nvPicPr>
        <p:blipFill>
          <a:blip r:embed="rId2"/>
          <a:stretch/>
        </p:blipFill>
        <p:spPr>
          <a:xfrm>
            <a:off x="431280" y="3769200"/>
            <a:ext cx="3881160" cy="2910240"/>
          </a:xfrm>
          <a:prstGeom prst="rect">
            <a:avLst/>
          </a:prstGeom>
          <a:ln>
            <a:noFill/>
          </a:ln>
        </p:spPr>
      </p:pic>
      <p:pic>
        <p:nvPicPr>
          <p:cNvPr id="91" name="Picture 6" descr=""/>
          <p:cNvPicPr/>
          <p:nvPr/>
        </p:nvPicPr>
        <p:blipFill>
          <a:blip r:embed="rId3"/>
          <a:stretch/>
        </p:blipFill>
        <p:spPr>
          <a:xfrm>
            <a:off x="7445880" y="544680"/>
            <a:ext cx="3860280" cy="2894760"/>
          </a:xfrm>
          <a:prstGeom prst="rect">
            <a:avLst/>
          </a:prstGeom>
          <a:ln>
            <a:noFill/>
          </a:ln>
        </p:spPr>
      </p:pic>
      <p:pic>
        <p:nvPicPr>
          <p:cNvPr id="92" name="Picture 10" descr=""/>
          <p:cNvPicPr/>
          <p:nvPr/>
        </p:nvPicPr>
        <p:blipFill>
          <a:blip r:embed="rId4"/>
          <a:stretch/>
        </p:blipFill>
        <p:spPr>
          <a:xfrm>
            <a:off x="7445880" y="3819960"/>
            <a:ext cx="3881160" cy="291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956240" y="25992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9196200" y="349236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1956240" y="347076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9196200" y="28764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97" name="Picture 4" descr=""/>
          <p:cNvPicPr/>
          <p:nvPr/>
        </p:nvPicPr>
        <p:blipFill>
          <a:blip r:embed="rId1"/>
          <a:stretch/>
        </p:blipFill>
        <p:spPr>
          <a:xfrm>
            <a:off x="431280" y="579960"/>
            <a:ext cx="3892320" cy="2918520"/>
          </a:xfrm>
          <a:prstGeom prst="rect">
            <a:avLst/>
          </a:prstGeom>
          <a:ln>
            <a:noFill/>
          </a:ln>
        </p:spPr>
      </p:pic>
      <p:pic>
        <p:nvPicPr>
          <p:cNvPr id="98" name="Picture 6" descr=""/>
          <p:cNvPicPr/>
          <p:nvPr/>
        </p:nvPicPr>
        <p:blipFill>
          <a:blip r:embed="rId2"/>
          <a:stretch/>
        </p:blipFill>
        <p:spPr>
          <a:xfrm>
            <a:off x="431280" y="3769200"/>
            <a:ext cx="3892320" cy="2918520"/>
          </a:xfrm>
          <a:prstGeom prst="rect">
            <a:avLst/>
          </a:prstGeom>
          <a:ln>
            <a:noFill/>
          </a:ln>
        </p:spPr>
      </p:pic>
      <p:pic>
        <p:nvPicPr>
          <p:cNvPr id="99" name="Picture 10" descr=""/>
          <p:cNvPicPr/>
          <p:nvPr/>
        </p:nvPicPr>
        <p:blipFill>
          <a:blip r:embed="rId3"/>
          <a:stretch/>
        </p:blipFill>
        <p:spPr>
          <a:xfrm>
            <a:off x="7434000" y="579960"/>
            <a:ext cx="3892320" cy="2918520"/>
          </a:xfrm>
          <a:prstGeom prst="rect">
            <a:avLst/>
          </a:prstGeom>
          <a:ln>
            <a:noFill/>
          </a:ln>
        </p:spPr>
      </p:pic>
      <p:pic>
        <p:nvPicPr>
          <p:cNvPr id="100" name="Picture 13" descr=""/>
          <p:cNvPicPr/>
          <p:nvPr/>
        </p:nvPicPr>
        <p:blipFill>
          <a:blip r:embed="rId4"/>
          <a:stretch/>
        </p:blipFill>
        <p:spPr>
          <a:xfrm>
            <a:off x="7434000" y="3769200"/>
            <a:ext cx="3892320" cy="291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1956240" y="25992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9196200" y="349236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1956240" y="347076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9196200" y="28764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05" name="Picture 5" descr=""/>
          <p:cNvPicPr/>
          <p:nvPr/>
        </p:nvPicPr>
        <p:blipFill>
          <a:blip r:embed="rId1"/>
          <a:stretch/>
        </p:blipFill>
        <p:spPr>
          <a:xfrm>
            <a:off x="431280" y="571680"/>
            <a:ext cx="3892320" cy="2918520"/>
          </a:xfrm>
          <a:prstGeom prst="rect">
            <a:avLst/>
          </a:prstGeom>
          <a:ln>
            <a:noFill/>
          </a:ln>
        </p:spPr>
      </p:pic>
      <p:pic>
        <p:nvPicPr>
          <p:cNvPr id="106" name="Picture 11" descr=""/>
          <p:cNvPicPr/>
          <p:nvPr/>
        </p:nvPicPr>
        <p:blipFill>
          <a:blip r:embed="rId2"/>
          <a:stretch/>
        </p:blipFill>
        <p:spPr>
          <a:xfrm>
            <a:off x="431280" y="3726360"/>
            <a:ext cx="3892320" cy="2918520"/>
          </a:xfrm>
          <a:prstGeom prst="rect">
            <a:avLst/>
          </a:prstGeom>
          <a:ln>
            <a:noFill/>
          </a:ln>
        </p:spPr>
      </p:pic>
      <p:pic>
        <p:nvPicPr>
          <p:cNvPr id="107" name="Picture 12" descr=""/>
          <p:cNvPicPr/>
          <p:nvPr/>
        </p:nvPicPr>
        <p:blipFill>
          <a:blip r:embed="rId3"/>
          <a:stretch/>
        </p:blipFill>
        <p:spPr>
          <a:xfrm>
            <a:off x="7410600" y="571680"/>
            <a:ext cx="3892320" cy="2918520"/>
          </a:xfrm>
          <a:prstGeom prst="rect">
            <a:avLst/>
          </a:prstGeom>
          <a:ln>
            <a:noFill/>
          </a:ln>
        </p:spPr>
      </p:pic>
      <p:pic>
        <p:nvPicPr>
          <p:cNvPr id="108" name="Picture 14" descr=""/>
          <p:cNvPicPr/>
          <p:nvPr/>
        </p:nvPicPr>
        <p:blipFill>
          <a:blip r:embed="rId4"/>
          <a:stretch/>
        </p:blipFill>
        <p:spPr>
          <a:xfrm>
            <a:off x="7410600" y="3769200"/>
            <a:ext cx="3892320" cy="291852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5"/>
          <a:srcRect l="33392" t="10264" r="46506" b="50870"/>
          <a:stretch/>
        </p:blipFill>
        <p:spPr>
          <a:xfrm>
            <a:off x="4536720" y="2016720"/>
            <a:ext cx="2446920" cy="266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956240" y="25992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9196200" y="349236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1956240" y="347076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9196200" y="28764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432000" y="576000"/>
            <a:ext cx="3891600" cy="291852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440280" y="3786480"/>
            <a:ext cx="3879360" cy="290916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7416000" y="576000"/>
            <a:ext cx="3879360" cy="290916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4"/>
          <a:stretch/>
        </p:blipFill>
        <p:spPr>
          <a:xfrm>
            <a:off x="7412040" y="3744000"/>
            <a:ext cx="3891600" cy="291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1956240" y="25992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9196200" y="349236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1956240" y="347076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9196200" y="28764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22" name="Picture 1" descr=""/>
          <p:cNvPicPr/>
          <p:nvPr/>
        </p:nvPicPr>
        <p:blipFill>
          <a:blip r:embed="rId1"/>
          <a:stretch/>
        </p:blipFill>
        <p:spPr>
          <a:xfrm>
            <a:off x="521640" y="579960"/>
            <a:ext cx="3892320" cy="2918520"/>
          </a:xfrm>
          <a:prstGeom prst="rect">
            <a:avLst/>
          </a:prstGeom>
          <a:ln>
            <a:noFill/>
          </a:ln>
        </p:spPr>
      </p:pic>
      <p:pic>
        <p:nvPicPr>
          <p:cNvPr id="123" name="Picture 2" descr=""/>
          <p:cNvPicPr/>
          <p:nvPr/>
        </p:nvPicPr>
        <p:blipFill>
          <a:blip r:embed="rId2"/>
          <a:stretch/>
        </p:blipFill>
        <p:spPr>
          <a:xfrm>
            <a:off x="521640" y="3718080"/>
            <a:ext cx="3892320" cy="2918520"/>
          </a:xfrm>
          <a:prstGeom prst="rect">
            <a:avLst/>
          </a:prstGeom>
          <a:ln>
            <a:noFill/>
          </a:ln>
        </p:spPr>
      </p:pic>
      <p:pic>
        <p:nvPicPr>
          <p:cNvPr id="124" name="Picture 5" descr=""/>
          <p:cNvPicPr/>
          <p:nvPr/>
        </p:nvPicPr>
        <p:blipFill>
          <a:blip r:embed="rId3"/>
          <a:stretch/>
        </p:blipFill>
        <p:spPr>
          <a:xfrm>
            <a:off x="7434000" y="579960"/>
            <a:ext cx="3892320" cy="2918520"/>
          </a:xfrm>
          <a:prstGeom prst="rect">
            <a:avLst/>
          </a:prstGeom>
          <a:ln>
            <a:noFill/>
          </a:ln>
        </p:spPr>
      </p:pic>
      <p:pic>
        <p:nvPicPr>
          <p:cNvPr id="125" name="Picture 11" descr=""/>
          <p:cNvPicPr/>
          <p:nvPr/>
        </p:nvPicPr>
        <p:blipFill>
          <a:blip r:embed="rId4"/>
          <a:stretch/>
        </p:blipFill>
        <p:spPr>
          <a:xfrm>
            <a:off x="7434000" y="3760920"/>
            <a:ext cx="3892320" cy="291852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5"/>
          <a:srcRect l="12140" t="48052" r="65996" b="13085"/>
          <a:stretch/>
        </p:blipFill>
        <p:spPr>
          <a:xfrm>
            <a:off x="4608000" y="2520000"/>
            <a:ext cx="2663280" cy="266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956240" y="25992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9196200" y="349236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1956240" y="347076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9196200" y="28764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31" name="Picture 4" descr=""/>
          <p:cNvPicPr/>
          <p:nvPr/>
        </p:nvPicPr>
        <p:blipFill>
          <a:blip r:embed="rId1"/>
          <a:stretch/>
        </p:blipFill>
        <p:spPr>
          <a:xfrm>
            <a:off x="521640" y="579960"/>
            <a:ext cx="3892320" cy="2918520"/>
          </a:xfrm>
          <a:prstGeom prst="rect">
            <a:avLst/>
          </a:prstGeom>
          <a:ln>
            <a:noFill/>
          </a:ln>
        </p:spPr>
      </p:pic>
      <p:pic>
        <p:nvPicPr>
          <p:cNvPr id="132" name="Picture 6" descr=""/>
          <p:cNvPicPr/>
          <p:nvPr/>
        </p:nvPicPr>
        <p:blipFill>
          <a:blip r:embed="rId2"/>
          <a:stretch/>
        </p:blipFill>
        <p:spPr>
          <a:xfrm>
            <a:off x="521640" y="3710880"/>
            <a:ext cx="3901320" cy="2925360"/>
          </a:xfrm>
          <a:prstGeom prst="rect">
            <a:avLst/>
          </a:prstGeom>
          <a:ln>
            <a:noFill/>
          </a:ln>
        </p:spPr>
      </p:pic>
      <p:pic>
        <p:nvPicPr>
          <p:cNvPr id="133" name="Picture 10" descr=""/>
          <p:cNvPicPr/>
          <p:nvPr/>
        </p:nvPicPr>
        <p:blipFill>
          <a:blip r:embed="rId3"/>
          <a:stretch/>
        </p:blipFill>
        <p:spPr>
          <a:xfrm>
            <a:off x="7489440" y="534960"/>
            <a:ext cx="3912480" cy="2933640"/>
          </a:xfrm>
          <a:prstGeom prst="rect">
            <a:avLst/>
          </a:prstGeom>
          <a:ln>
            <a:noFill/>
          </a:ln>
        </p:spPr>
      </p:pic>
      <p:pic>
        <p:nvPicPr>
          <p:cNvPr id="134" name="Picture 12" descr=""/>
          <p:cNvPicPr/>
          <p:nvPr/>
        </p:nvPicPr>
        <p:blipFill>
          <a:blip r:embed="rId4"/>
          <a:stretch/>
        </p:blipFill>
        <p:spPr>
          <a:xfrm>
            <a:off x="7489440" y="3790800"/>
            <a:ext cx="3901320" cy="292536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5"/>
          <a:srcRect l="33986" t="48052" r="45921" b="14135"/>
          <a:stretch/>
        </p:blipFill>
        <p:spPr>
          <a:xfrm>
            <a:off x="4752360" y="2376360"/>
            <a:ext cx="2447280" cy="259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956240" y="25992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9196200" y="349236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1956240" y="347076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9196200" y="287640"/>
            <a:ext cx="15721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40" name="Picture 1" descr=""/>
          <p:cNvPicPr/>
          <p:nvPr/>
        </p:nvPicPr>
        <p:blipFill>
          <a:blip r:embed="rId1"/>
          <a:stretch/>
        </p:blipFill>
        <p:spPr>
          <a:xfrm>
            <a:off x="495360" y="536760"/>
            <a:ext cx="3909960" cy="2931840"/>
          </a:xfrm>
          <a:prstGeom prst="rect">
            <a:avLst/>
          </a:prstGeom>
          <a:ln>
            <a:noFill/>
          </a:ln>
        </p:spPr>
      </p:pic>
      <p:pic>
        <p:nvPicPr>
          <p:cNvPr id="141" name="Picture 2" descr=""/>
          <p:cNvPicPr/>
          <p:nvPr/>
        </p:nvPicPr>
        <p:blipFill>
          <a:blip r:embed="rId2"/>
          <a:stretch/>
        </p:blipFill>
        <p:spPr>
          <a:xfrm>
            <a:off x="495360" y="3769200"/>
            <a:ext cx="3909960" cy="2931840"/>
          </a:xfrm>
          <a:prstGeom prst="rect">
            <a:avLst/>
          </a:prstGeom>
          <a:ln>
            <a:noFill/>
          </a:ln>
        </p:spPr>
      </p:pic>
      <p:pic>
        <p:nvPicPr>
          <p:cNvPr id="142" name="Picture 5" descr=""/>
          <p:cNvPicPr/>
          <p:nvPr/>
        </p:nvPicPr>
        <p:blipFill>
          <a:blip r:embed="rId3"/>
          <a:stretch/>
        </p:blipFill>
        <p:spPr>
          <a:xfrm>
            <a:off x="7486200" y="536760"/>
            <a:ext cx="3909960" cy="2931840"/>
          </a:xfrm>
          <a:prstGeom prst="rect">
            <a:avLst/>
          </a:prstGeom>
          <a:ln>
            <a:noFill/>
          </a:ln>
        </p:spPr>
      </p:pic>
      <p:pic>
        <p:nvPicPr>
          <p:cNvPr id="143" name="Picture 11" descr=""/>
          <p:cNvPicPr/>
          <p:nvPr/>
        </p:nvPicPr>
        <p:blipFill>
          <a:blip r:embed="rId4"/>
          <a:stretch/>
        </p:blipFill>
        <p:spPr>
          <a:xfrm>
            <a:off x="7486200" y="3747600"/>
            <a:ext cx="3925080" cy="294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6148</TotalTime>
  <Application>LibreOffice/6.0.3.2$Linux_X86_64 LibreOffice_project/00m0$Build-2</Application>
  <Words>290</Words>
  <Paragraphs>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2018-02-26T16:37:23Z</dcterms:created>
  <dc:creator>User</dc:creator>
  <dc:description/>
  <dc:language>en-ZA</dc:language>
  <cp:lastModifiedBy/>
  <dcterms:modified xsi:type="dcterms:W3CDTF">2019-04-03T12:54:59Z</dcterms:modified>
  <cp:revision>354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29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29</vt:i4>
  </property>
</Properties>
</file>